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9" r:id="rId1"/>
  </p:sldMasterIdLst>
  <p:sldIdLst>
    <p:sldId id="256" r:id="rId2"/>
    <p:sldId id="260" r:id="rId3"/>
    <p:sldId id="261" r:id="rId4"/>
    <p:sldId id="263" r:id="rId5"/>
    <p:sldId id="259" r:id="rId6"/>
    <p:sldId id="271" r:id="rId7"/>
    <p:sldId id="264" r:id="rId8"/>
    <p:sldId id="266" r:id="rId9"/>
    <p:sldId id="267" r:id="rId10"/>
    <p:sldId id="269" r:id="rId11"/>
    <p:sldId id="270" r:id="rId12"/>
    <p:sldId id="272" r:id="rId13"/>
    <p:sldId id="273" r:id="rId14"/>
    <p:sldId id="268" r:id="rId15"/>
    <p:sldId id="26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 showGuides="1">
      <p:cViewPr>
        <p:scale>
          <a:sx n="87" d="100"/>
          <a:sy n="87" d="100"/>
        </p:scale>
        <p:origin x="240" y="89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7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673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1169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86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7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402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547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9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519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85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6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yardibreeze.com/blog/2019/03/tenant-eviction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yardibreeze.com/blog/2019/03/tenant-evic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oshumaninterests.wpengine.netdna-cdn.com/wp-content/uploads/2017/03/City-of-Seattle-Needs-Assesment-Report-Draft-FINAL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05AC-AC69-444C-A458-D46C6E2A0E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King County Evictions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9CF69-0DC9-B440-B432-569B00655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Mwai</a:t>
            </a:r>
            <a:r>
              <a:rPr lang="en-US" dirty="0"/>
              <a:t> </a:t>
            </a:r>
            <a:r>
              <a:rPr lang="en-US" dirty="0" err="1"/>
              <a:t>Keniajin</a:t>
            </a:r>
            <a:r>
              <a:rPr lang="en-US" dirty="0"/>
              <a:t>, </a:t>
            </a:r>
            <a:r>
              <a:rPr lang="en-US" dirty="0" err="1"/>
              <a:t>Oyeleke</a:t>
            </a:r>
            <a:r>
              <a:rPr lang="en-US" dirty="0"/>
              <a:t> </a:t>
            </a:r>
            <a:r>
              <a:rPr lang="en-US" dirty="0" err="1"/>
              <a:t>Olaoye</a:t>
            </a:r>
            <a:r>
              <a:rPr lang="en-US" dirty="0"/>
              <a:t>, Emily Flanagan, </a:t>
            </a:r>
          </a:p>
        </p:txBody>
      </p:sp>
    </p:spTree>
    <p:extLst>
      <p:ext uri="{BB962C8B-B14F-4D97-AF65-F5344CB8AC3E}">
        <p14:creationId xmlns:p14="http://schemas.microsoft.com/office/powerpoint/2010/main" val="370101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selection using LASSO</a:t>
            </a:r>
          </a:p>
          <a:p>
            <a:pPr lvl="1"/>
            <a:r>
              <a:rPr lang="en-US" dirty="0"/>
              <a:t>Percent of population under 18</a:t>
            </a:r>
          </a:p>
          <a:p>
            <a:pPr lvl="1"/>
            <a:r>
              <a:rPr lang="en-US" dirty="0"/>
              <a:t>Percent of population African American or Black</a:t>
            </a:r>
          </a:p>
          <a:p>
            <a:pPr lvl="1"/>
            <a:r>
              <a:rPr lang="en-US" dirty="0"/>
              <a:t>Percent of population Hispanic</a:t>
            </a:r>
          </a:p>
          <a:p>
            <a:pPr lvl="1"/>
            <a:r>
              <a:rPr lang="en-US" dirty="0"/>
              <a:t>Percent of population Pacific Islander or Native Hawaiian</a:t>
            </a:r>
          </a:p>
          <a:p>
            <a:pPr lvl="1"/>
            <a:r>
              <a:rPr lang="en-US" dirty="0"/>
              <a:t>Percent of population with income over 75k per year</a:t>
            </a:r>
          </a:p>
          <a:p>
            <a:pPr lvl="1"/>
            <a:r>
              <a:rPr lang="en-US" dirty="0"/>
              <a:t>Median property value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8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INLA model</a:t>
            </a:r>
          </a:p>
          <a:p>
            <a:pPr lvl="1"/>
            <a:r>
              <a:rPr lang="en-US" dirty="0"/>
              <a:t>Adjust for both space and time together</a:t>
            </a:r>
          </a:p>
          <a:p>
            <a:pPr lvl="1"/>
            <a:r>
              <a:rPr lang="en-US" dirty="0"/>
              <a:t>Adjust for neighboring spatial effect</a:t>
            </a:r>
          </a:p>
          <a:p>
            <a:pPr lvl="1"/>
            <a:r>
              <a:rPr lang="en-US" dirty="0"/>
              <a:t>Adjust for previous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5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/>
          <a:lstStyle/>
          <a:p>
            <a:r>
              <a:rPr lang="en-US" dirty="0"/>
              <a:t>INLA model</a:t>
            </a:r>
          </a:p>
          <a:p>
            <a:pPr lvl="1"/>
            <a:r>
              <a:rPr lang="en-US" dirty="0"/>
              <a:t>Adjust for both space and time together</a:t>
            </a:r>
          </a:p>
          <a:p>
            <a:pPr lvl="1"/>
            <a:r>
              <a:rPr lang="en-US" dirty="0"/>
              <a:t>Adjust for neighboring spatial effect</a:t>
            </a:r>
          </a:p>
          <a:p>
            <a:pPr lvl="1"/>
            <a:r>
              <a:rPr lang="en-US" dirty="0"/>
              <a:t>Adjust for previous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0F8685-ED38-B549-B4D4-95A0711815F3}"/>
              </a:ext>
            </a:extLst>
          </p:cNvPr>
          <p:cNvSpPr txBox="1">
            <a:spLocks/>
          </p:cNvSpPr>
          <p:nvPr/>
        </p:nvSpPr>
        <p:spPr>
          <a:xfrm>
            <a:off x="3869268" y="256508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Unstructured model DIC : 4070.18 , pd=345.31</a:t>
            </a:r>
          </a:p>
          <a:p>
            <a:r>
              <a:rPr lang="en-US" dirty="0"/>
              <a:t>Spatial model - DIC : 4036.80,pd=323.79</a:t>
            </a:r>
          </a:p>
          <a:p>
            <a:r>
              <a:rPr lang="en-US" dirty="0"/>
              <a:t>Spatial Temporal - DIC : 3909.08, pd=329.29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2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3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3303A8-EBC0-784D-83AD-ECFA2AD30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36415"/>
              </p:ext>
            </p:extLst>
          </p:nvPr>
        </p:nvGraphicFramePr>
        <p:xfrm>
          <a:off x="3613355" y="890510"/>
          <a:ext cx="8037870" cy="4834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697">
                  <a:extLst>
                    <a:ext uri="{9D8B030D-6E8A-4147-A177-3AD203B41FA5}">
                      <a16:colId xmlns:a16="http://schemas.microsoft.com/office/drawing/2014/main" val="2291200474"/>
                    </a:ext>
                  </a:extLst>
                </a:gridCol>
                <a:gridCol w="2585883">
                  <a:extLst>
                    <a:ext uri="{9D8B030D-6E8A-4147-A177-3AD203B41FA5}">
                      <a16:colId xmlns:a16="http://schemas.microsoft.com/office/drawing/2014/main" val="2919665066"/>
                    </a:ext>
                  </a:extLst>
                </a:gridCol>
                <a:gridCol w="2679290">
                  <a:extLst>
                    <a:ext uri="{9D8B030D-6E8A-4147-A177-3AD203B41FA5}">
                      <a16:colId xmlns:a16="http://schemas.microsoft.com/office/drawing/2014/main" val="2400186463"/>
                    </a:ext>
                  </a:extLst>
                </a:gridCol>
              </a:tblGrid>
              <a:tr h="4054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 (</a:t>
                      </a:r>
                      <a:r>
                        <a:rPr lang="en-US" dirty="0" err="1"/>
                        <a:t>sd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Credible 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238131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 Black or African American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dirty="0">
                          <a:effectLst/>
                        </a:rPr>
                        <a:t>0.018</a:t>
                      </a:r>
                      <a:r>
                        <a:rPr lang="en-US" sz="2400" u="none" strike="noStrike" dirty="0">
                          <a:effectLst/>
                        </a:rPr>
                        <a:t>(0.004)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0.004-0.017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866676020"/>
                  </a:ext>
                </a:extLst>
              </a:tr>
              <a:tr h="405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Percent Hispanic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0.021(0.003)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0.011-0.024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160604098"/>
                  </a:ext>
                </a:extLst>
              </a:tr>
              <a:tr h="120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 Pacific Islander or Native Hawaiian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0.018(0.012)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0.003—0.051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3909736428"/>
                  </a:ext>
                </a:extLst>
              </a:tr>
              <a:tr h="405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</a:rPr>
                        <a:t>Percent Under 18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0.06(0.356)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0.702-1.849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2403196487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Median Property Value</a:t>
                      </a: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0.0001(0.0)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0.000-0.0001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1990869343"/>
                  </a:ext>
                </a:extLst>
              </a:tr>
              <a:tr h="8045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Percent Income over 75k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-0.653(0.365)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-2.951- -1.630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33" marR="4233" marT="4233" marB="0" anchor="ctr"/>
                </a:tc>
                <a:extLst>
                  <a:ext uri="{0D108BD9-81ED-4DB2-BD59-A6C34878D82A}">
                    <a16:rowId xmlns:a16="http://schemas.microsoft.com/office/drawing/2014/main" val="677746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27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60D3-1FE8-CD41-A9E6-6A2983E1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30EF4-2625-B94E-BADD-DB6E871BE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93986"/>
            <a:ext cx="7315200" cy="28605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FFF0F5-6C3D-D046-9AE7-DE744FFBEC00}"/>
              </a:ext>
            </a:extLst>
          </p:cNvPr>
          <p:cNvSpPr/>
          <p:nvPr/>
        </p:nvSpPr>
        <p:spPr>
          <a:xfrm>
            <a:off x="3868738" y="1993986"/>
            <a:ext cx="557789" cy="281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FDBDD0-50AA-EC4F-A07C-91AEF973561F}"/>
              </a:ext>
            </a:extLst>
          </p:cNvPr>
          <p:cNvSpPr txBox="1">
            <a:spLocks/>
          </p:cNvSpPr>
          <p:nvPr/>
        </p:nvSpPr>
        <p:spPr>
          <a:xfrm>
            <a:off x="3393207" y="6094070"/>
            <a:ext cx="6369074" cy="117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1936584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4DBE-ECAF-AD41-BC87-D532EA0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limitations?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71A42-87DB-B843-B7C1-B39E236A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Unclear who is being evicted and where they are going</a:t>
            </a:r>
          </a:p>
          <a:p>
            <a:r>
              <a:rPr lang="en-US" dirty="0"/>
              <a:t>Other types of housing displacement not accounted for</a:t>
            </a:r>
          </a:p>
          <a:p>
            <a:pPr lvl="1"/>
            <a:r>
              <a:rPr lang="en-US" dirty="0"/>
              <a:t>Rent increases</a:t>
            </a:r>
          </a:p>
          <a:p>
            <a:pPr lvl="1"/>
            <a:r>
              <a:rPr lang="en-US" dirty="0"/>
              <a:t>Foreclosure </a:t>
            </a:r>
          </a:p>
          <a:p>
            <a:r>
              <a:rPr lang="en-US" dirty="0"/>
              <a:t>Missing other types of data</a:t>
            </a:r>
          </a:p>
          <a:p>
            <a:pPr lvl="1"/>
            <a:r>
              <a:rPr lang="en-US" dirty="0"/>
              <a:t>Employment rates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9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B80E-E944-B648-B1D9-332A4A4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7CF1F-0BB2-B340-8525-4E4261E4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City of Seattle 2016 Homeless Needs Assessment, Applied Survey Research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ECB2-E09F-194B-96CD-83D96276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9B9F-FEB8-A945-926A-F70B584F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97300723-0BBA-9A4F-9D28-97FC441B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31" y="864108"/>
            <a:ext cx="6369074" cy="42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3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ECB2-E09F-194B-96CD-83D96276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9B9F-FEB8-A945-926A-F70B584FC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331" y="5124609"/>
            <a:ext cx="6369074" cy="1175983"/>
          </a:xfrm>
        </p:spPr>
        <p:txBody>
          <a:bodyPr/>
          <a:lstStyle/>
          <a:p>
            <a:r>
              <a:rPr lang="en-US" dirty="0"/>
              <a:t>Legal process of removing a tenant from a property</a:t>
            </a:r>
          </a:p>
          <a:p>
            <a:endParaRPr lang="en-US" dirty="0"/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97300723-0BBA-9A4F-9D28-97FC441B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31" y="864108"/>
            <a:ext cx="6369074" cy="42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0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4E83-C9BB-084A-A8C2-D585ACDE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eviction relate to homelessness?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51E0A4E-B7A1-EB42-A94D-D1DAFE96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48" y="1539434"/>
            <a:ext cx="8166100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6CA51-DDBD-294A-A8BD-8174FDA8346D}"/>
              </a:ext>
            </a:extLst>
          </p:cNvPr>
          <p:cNvSpPr/>
          <p:nvPr/>
        </p:nvSpPr>
        <p:spPr>
          <a:xfrm>
            <a:off x="3594148" y="1539434"/>
            <a:ext cx="729915" cy="36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F11DE8-F637-D74A-A639-F5564B6C37CD}"/>
              </a:ext>
            </a:extLst>
          </p:cNvPr>
          <p:cNvSpPr txBox="1">
            <a:spLocks/>
          </p:cNvSpPr>
          <p:nvPr/>
        </p:nvSpPr>
        <p:spPr>
          <a:xfrm>
            <a:off x="3393207" y="6094070"/>
            <a:ext cx="6369074" cy="117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333165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4E83-C9BB-084A-A8C2-D585ACDE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eviction relate to homelessness?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0BE9121-35F7-6740-ADD8-7026B265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48" y="971550"/>
            <a:ext cx="8166100" cy="491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6CA51-DDBD-294A-A8BD-8174FDA8346D}"/>
              </a:ext>
            </a:extLst>
          </p:cNvPr>
          <p:cNvSpPr/>
          <p:nvPr/>
        </p:nvSpPr>
        <p:spPr>
          <a:xfrm>
            <a:off x="3594148" y="971550"/>
            <a:ext cx="734784" cy="36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22032F-C807-7545-AC63-631FB2C2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207" y="6094070"/>
            <a:ext cx="6369074" cy="1175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City of Seattle Homeless Needs Assessment 2016</a:t>
            </a:r>
          </a:p>
        </p:txBody>
      </p:sp>
    </p:spTree>
    <p:extLst>
      <p:ext uri="{BB962C8B-B14F-4D97-AF65-F5344CB8AC3E}">
        <p14:creationId xmlns:p14="http://schemas.microsoft.com/office/powerpoint/2010/main" val="143658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0E1-5259-1E47-BF77-5080BF1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7ABD-1D62-CA40-8475-E63F8F5F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Community Survey (2010 -2016)</a:t>
            </a:r>
          </a:p>
          <a:p>
            <a:r>
              <a:rPr lang="en-US" dirty="0"/>
              <a:t>Princeton Evictions Lab (2010 – 2016)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0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74B6F7-2A60-5947-A4B7-2B4E425D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766" y="3424428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A2A0D-18FC-5245-A27B-07767D21A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16" y="5417945"/>
            <a:ext cx="1409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3803-49E1-AB43-96FA-8AEC54E7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evictions happen in King County?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D6CB0A-A020-0B44-954C-42D23EF8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766" y="33331"/>
            <a:ext cx="4114800" cy="411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D74B6F7-2A60-5947-A4B7-2B4E425D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766" y="3424428"/>
            <a:ext cx="4114800" cy="411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ABB498F-ED35-1043-BE39-45BA0BB7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566" y="33331"/>
            <a:ext cx="4114800" cy="411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E6ADC6-BC66-F248-97FA-2B47ACE36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466" y="1900045"/>
            <a:ext cx="711200" cy="1282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9A2A0D-18FC-5245-A27B-07767D21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716" y="5417945"/>
            <a:ext cx="1409700" cy="1193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B49F0C-7EE2-B04D-8826-49F07AB59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98" r="9375"/>
          <a:stretch/>
        </p:blipFill>
        <p:spPr>
          <a:xfrm>
            <a:off x="10949788" y="1988945"/>
            <a:ext cx="784578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20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314</Words>
  <Application>Microsoft Macintosh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Garamond</vt:lpstr>
      <vt:lpstr>Trebuchet MS</vt:lpstr>
      <vt:lpstr>Wingdings 2</vt:lpstr>
      <vt:lpstr>Frame</vt:lpstr>
      <vt:lpstr>Understanding King County Evictions</vt:lpstr>
      <vt:lpstr>What is eviction?</vt:lpstr>
      <vt:lpstr>What is eviction?</vt:lpstr>
      <vt:lpstr>How does eviction relate to homelessness?</vt:lpstr>
      <vt:lpstr>How does eviction relate to homelessness?</vt:lpstr>
      <vt:lpstr>Data</vt:lpstr>
      <vt:lpstr>Where do evictions happen in King County?</vt:lpstr>
      <vt:lpstr>Where do evictions happen in King County?</vt:lpstr>
      <vt:lpstr>Where do evictions happen in King County?</vt:lpstr>
      <vt:lpstr>Methods</vt:lpstr>
      <vt:lpstr>Methods</vt:lpstr>
      <vt:lpstr>Methods</vt:lpstr>
      <vt:lpstr>Methods</vt:lpstr>
      <vt:lpstr>Connections</vt:lpstr>
      <vt:lpstr>What are the limitations?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Forecasting King County Evictions</dc:title>
  <dc:creator>Emily R. Flanagan</dc:creator>
  <cp:lastModifiedBy>Emily R. Flanagan</cp:lastModifiedBy>
  <cp:revision>9</cp:revision>
  <dcterms:created xsi:type="dcterms:W3CDTF">2019-06-01T18:24:53Z</dcterms:created>
  <dcterms:modified xsi:type="dcterms:W3CDTF">2019-06-01T20:02:38Z</dcterms:modified>
</cp:coreProperties>
</file>